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</p:sldMasterIdLst>
  <p:notesMasterIdLst>
    <p:notesMasterId r:id="rId12"/>
  </p:notesMasterIdLst>
  <p:sldIdLst>
    <p:sldId id="259" r:id="rId3"/>
    <p:sldId id="257" r:id="rId4"/>
    <p:sldId id="258" r:id="rId5"/>
    <p:sldId id="278" r:id="rId6"/>
    <p:sldId id="276" r:id="rId7"/>
    <p:sldId id="277" r:id="rId8"/>
    <p:sldId id="293" r:id="rId9"/>
    <p:sldId id="299" r:id="rId10"/>
    <p:sldId id="302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CBCDD3"/>
    <a:srgbClr val="CE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613" autoAdjust="0"/>
  </p:normalViewPr>
  <p:slideViewPr>
    <p:cSldViewPr snapToGrid="0" showGuides="1">
      <p:cViewPr>
        <p:scale>
          <a:sx n="80" d="100"/>
          <a:sy n="80" d="100"/>
        </p:scale>
        <p:origin x="-990" y="7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B5B3A-9FB3-4F22-91C8-F1B526EBDD96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09C97-90BF-4D2E-A274-E81BCF12C0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125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Klik 1: Stakeholder</a:t>
            </a:r>
          </a:p>
          <a:p>
            <a:r>
              <a:rPr lang="nl-NL" dirty="0" smtClean="0"/>
              <a:t>Klik 2: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59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Klik 1: Stakeholder</a:t>
            </a:r>
          </a:p>
          <a:p>
            <a:r>
              <a:rPr lang="nl-NL" dirty="0" smtClean="0"/>
              <a:t>Klik 2: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>
                <a:solidFill>
                  <a:prstClr val="black"/>
                </a:solidFill>
              </a:rPr>
              <a:pPr/>
              <a:t>3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59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verbonden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van open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Gebruik</a:t>
            </a:r>
            <a:r>
              <a:rPr lang="en-US" dirty="0" smtClean="0"/>
              <a:t> van open 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Compliancy van </a:t>
            </a:r>
            <a:r>
              <a:rPr lang="en-US" dirty="0" err="1" smtClean="0"/>
              <a:t>softwareproducten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Implementatie</a:t>
            </a:r>
            <a:r>
              <a:rPr lang="en-US" dirty="0" smtClean="0"/>
              <a:t>/</a:t>
            </a:r>
            <a:r>
              <a:rPr lang="en-US" dirty="0" err="1" smtClean="0"/>
              <a:t>migratieplanning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35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50EF-0E99-4E37-8C03-0553CF6EAD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96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4D6B-126E-4CC1-905A-BFCD8B8DC12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50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679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B05C-A9B0-4E66-B207-202666EFFD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37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0816-E662-4343-A2AD-55C3E8F4C54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441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97E-9AC8-433F-BD16-D2EDBE57AB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55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9C7D-82AC-446B-9D36-9039655897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56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C31A-12B3-47A4-ADA5-B8B1F75B2EB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24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3623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KING presentatie leveranciersbijeenkomst plenair     8 december 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0157-296C-4957-8B07-1B3C3B3602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20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89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36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0818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AC11-7E66-4109-90BC-C417CCE88AEB}" type="datetimeFigureOut">
              <a:rPr lang="nl-NL" smtClean="0"/>
              <a:t>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B3D-DE0A-4C24-9AE5-79128D43CA1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183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4EF6-14A3-4B0D-9139-836B038A05F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45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675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79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84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9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7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1764" y="2569447"/>
            <a:ext cx="8172000" cy="2663825"/>
          </a:xfrm>
        </p:spPr>
        <p:txBody>
          <a:bodyPr/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Stand van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zaken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OperatieNUP</a:t>
            </a:r>
            <a:endParaRPr lang="nl-NL" sz="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42874" y="6048375"/>
            <a:ext cx="8598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chemeClr val="bg1"/>
                </a:solidFill>
              </a:rPr>
              <a:t>Utrecht / Regiegroep RSGB/RGBZ/</a:t>
            </a:r>
            <a:r>
              <a:rPr lang="nl-NL" sz="1200" dirty="0" err="1" smtClean="0">
                <a:solidFill>
                  <a:schemeClr val="bg1"/>
                </a:solidFill>
              </a:rPr>
              <a:t>StUF</a:t>
            </a:r>
            <a:r>
              <a:rPr lang="nl-NL" sz="1200" dirty="0" smtClean="0">
                <a:solidFill>
                  <a:schemeClr val="bg1"/>
                </a:solidFill>
              </a:rPr>
              <a:t>	Peter Klaver,  projectmanager Standaarden – plus / </a:t>
            </a:r>
            <a:r>
              <a:rPr lang="nl-NL" sz="1200" dirty="0" err="1" smtClean="0">
                <a:solidFill>
                  <a:schemeClr val="bg1"/>
                </a:solidFill>
              </a:rPr>
              <a:t>lev.man</a:t>
            </a:r>
            <a:r>
              <a:rPr lang="nl-NL" sz="1200" dirty="0" smtClean="0">
                <a:solidFill>
                  <a:schemeClr val="bg1"/>
                </a:solidFill>
              </a:rPr>
              <a:t>.</a:t>
            </a:r>
            <a:endParaRPr lang="nl-NL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0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elijkbenige driehoek 1" hidden="1"/>
          <p:cNvSpPr/>
          <p:nvPr/>
        </p:nvSpPr>
        <p:spPr>
          <a:xfrm>
            <a:off x="3310961" y="2650210"/>
            <a:ext cx="2696704" cy="1838944"/>
          </a:xfrm>
          <a:prstGeom prst="triangle">
            <a:avLst/>
          </a:prstGeom>
          <a:solidFill>
            <a:srgbClr val="93D9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sp>
        <p:nvSpPr>
          <p:cNvPr id="3" name="Gemeenten vorm"/>
          <p:cNvSpPr>
            <a:spLocks/>
          </p:cNvSpPr>
          <p:nvPr/>
        </p:nvSpPr>
        <p:spPr bwMode="auto">
          <a:xfrm>
            <a:off x="4070561" y="1471614"/>
            <a:ext cx="2189481" cy="2352040"/>
          </a:xfrm>
          <a:custGeom>
            <a:avLst/>
            <a:gdLst>
              <a:gd name="T0" fmla="*/ 182 w 791"/>
              <a:gd name="T1" fmla="*/ 338 h 850"/>
              <a:gd name="T2" fmla="*/ 462 w 791"/>
              <a:gd name="T3" fmla="*/ 850 h 850"/>
              <a:gd name="T4" fmla="*/ 791 w 791"/>
              <a:gd name="T5" fmla="*/ 842 h 850"/>
              <a:gd name="T6" fmla="*/ 345 w 791"/>
              <a:gd name="T7" fmla="*/ 49 h 850"/>
              <a:gd name="T8" fmla="*/ 0 w 791"/>
              <a:gd name="T9" fmla="*/ 46 h 850"/>
              <a:gd name="T10" fmla="*/ 182 w 791"/>
              <a:gd name="T11" fmla="*/ 338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1" h="850">
                <a:moveTo>
                  <a:pt x="182" y="338"/>
                </a:moveTo>
                <a:cubicBezTo>
                  <a:pt x="274" y="492"/>
                  <a:pt x="382" y="682"/>
                  <a:pt x="462" y="850"/>
                </a:cubicBezTo>
                <a:cubicBezTo>
                  <a:pt x="646" y="848"/>
                  <a:pt x="791" y="842"/>
                  <a:pt x="791" y="842"/>
                </a:cubicBezTo>
                <a:cubicBezTo>
                  <a:pt x="627" y="406"/>
                  <a:pt x="345" y="49"/>
                  <a:pt x="345" y="49"/>
                </a:cubicBezTo>
                <a:cubicBezTo>
                  <a:pt x="203" y="0"/>
                  <a:pt x="0" y="46"/>
                  <a:pt x="0" y="46"/>
                </a:cubicBezTo>
                <a:cubicBezTo>
                  <a:pt x="0" y="46"/>
                  <a:pt x="81" y="170"/>
                  <a:pt x="182" y="338"/>
                </a:cubicBezTo>
              </a:path>
            </a:pathLst>
          </a:custGeom>
          <a:gradFill rotWithShape="1">
            <a:gsLst>
              <a:gs pos="0">
                <a:schemeClr val="accent3"/>
              </a:gs>
              <a:gs pos="50000">
                <a:schemeClr val="accent3">
                  <a:lumMod val="60000"/>
                  <a:lumOff val="40000"/>
                </a:schemeClr>
              </a:gs>
              <a:gs pos="100000">
                <a:schemeClr val="accent3"/>
              </a:gs>
            </a:gsLst>
            <a:lin ang="0" scaled="1"/>
          </a:gra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Leveranciers vorm"/>
          <p:cNvSpPr>
            <a:spLocks/>
          </p:cNvSpPr>
          <p:nvPr/>
        </p:nvSpPr>
        <p:spPr bwMode="auto">
          <a:xfrm>
            <a:off x="3306021" y="3760154"/>
            <a:ext cx="2954021" cy="923290"/>
          </a:xfrm>
          <a:custGeom>
            <a:avLst/>
            <a:gdLst>
              <a:gd name="T0" fmla="*/ 738 w 1067"/>
              <a:gd name="T1" fmla="*/ 23 h 334"/>
              <a:gd name="T2" fmla="*/ 156 w 1067"/>
              <a:gd name="T3" fmla="*/ 0 h 334"/>
              <a:gd name="T4" fmla="*/ 0 w 1067"/>
              <a:gd name="T5" fmla="*/ 297 h 334"/>
              <a:gd name="T6" fmla="*/ 886 w 1067"/>
              <a:gd name="T7" fmla="*/ 309 h 334"/>
              <a:gd name="T8" fmla="*/ 1067 w 1067"/>
              <a:gd name="T9" fmla="*/ 15 h 334"/>
              <a:gd name="T10" fmla="*/ 738 w 1067"/>
              <a:gd name="T11" fmla="*/ 2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67" h="334">
                <a:moveTo>
                  <a:pt x="738" y="23"/>
                </a:moveTo>
                <a:cubicBezTo>
                  <a:pt x="549" y="24"/>
                  <a:pt x="309" y="20"/>
                  <a:pt x="156" y="0"/>
                </a:cubicBezTo>
                <a:cubicBezTo>
                  <a:pt x="65" y="167"/>
                  <a:pt x="0" y="297"/>
                  <a:pt x="0" y="297"/>
                </a:cubicBezTo>
                <a:cubicBezTo>
                  <a:pt x="445" y="334"/>
                  <a:pt x="886" y="309"/>
                  <a:pt x="886" y="309"/>
                </a:cubicBezTo>
                <a:cubicBezTo>
                  <a:pt x="1002" y="213"/>
                  <a:pt x="1067" y="15"/>
                  <a:pt x="1067" y="15"/>
                </a:cubicBezTo>
                <a:cubicBezTo>
                  <a:pt x="1067" y="15"/>
                  <a:pt x="922" y="21"/>
                  <a:pt x="738" y="23"/>
                </a:cubicBezTo>
              </a:path>
            </a:pathLst>
          </a:custGeom>
          <a:gradFill rotWithShape="1">
            <a:gsLst>
              <a:gs pos="0">
                <a:schemeClr val="accent6"/>
              </a:gs>
              <a:gs pos="5000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0" scaled="1"/>
          </a:gra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ijk vorm"/>
          <p:cNvSpPr>
            <a:spLocks/>
          </p:cNvSpPr>
          <p:nvPr/>
        </p:nvSpPr>
        <p:spPr bwMode="auto">
          <a:xfrm>
            <a:off x="2852630" y="1598614"/>
            <a:ext cx="1720851" cy="2983230"/>
          </a:xfrm>
          <a:custGeom>
            <a:avLst/>
            <a:gdLst>
              <a:gd name="T0" fmla="*/ 440 w 622"/>
              <a:gd name="T1" fmla="*/ 0 h 1078"/>
              <a:gd name="T2" fmla="*/ 0 w 622"/>
              <a:gd name="T3" fmla="*/ 775 h 1078"/>
              <a:gd name="T4" fmla="*/ 164 w 622"/>
              <a:gd name="T5" fmla="*/ 1078 h 1078"/>
              <a:gd name="T6" fmla="*/ 622 w 622"/>
              <a:gd name="T7" fmla="*/ 292 h 1078"/>
              <a:gd name="T8" fmla="*/ 440 w 622"/>
              <a:gd name="T9" fmla="*/ 0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1078">
                <a:moveTo>
                  <a:pt x="440" y="0"/>
                </a:moveTo>
                <a:cubicBezTo>
                  <a:pt x="184" y="359"/>
                  <a:pt x="0" y="775"/>
                  <a:pt x="0" y="775"/>
                </a:cubicBezTo>
                <a:cubicBezTo>
                  <a:pt x="25" y="923"/>
                  <a:pt x="164" y="1078"/>
                  <a:pt x="164" y="1078"/>
                </a:cubicBezTo>
                <a:cubicBezTo>
                  <a:pt x="164" y="1078"/>
                  <a:pt x="409" y="584"/>
                  <a:pt x="622" y="292"/>
                </a:cubicBezTo>
                <a:cubicBezTo>
                  <a:pt x="521" y="124"/>
                  <a:pt x="440" y="0"/>
                  <a:pt x="440" y="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1"/>
          </a:gradFill>
          <a:ln w="19050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ext Gemeenten"/>
          <p:cNvSpPr txBox="1">
            <a:spLocks noChangeArrowheads="1"/>
          </p:cNvSpPr>
          <p:nvPr/>
        </p:nvSpPr>
        <p:spPr bwMode="gray">
          <a:xfrm rot="3660000">
            <a:off x="4313572" y="2460652"/>
            <a:ext cx="1805057" cy="4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DC2EB"/>
                    </a:gs>
                    <a:gs pos="100000">
                      <a:srgbClr val="9DC2EB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90000" rIns="72000" bIns="90000">
            <a:spAutoFit/>
          </a:bodyPr>
          <a:lstStyle>
            <a:lvl1pPr marL="177800" indent="-177800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defTabSz="801688">
              <a:defRPr>
                <a:solidFill>
                  <a:schemeClr val="tx1"/>
                </a:solidFill>
                <a:latin typeface="Arial" charset="0"/>
              </a:defRPr>
            </a:lvl2pPr>
            <a:lvl3pPr defTabSz="801688">
              <a:defRPr>
                <a:solidFill>
                  <a:schemeClr val="tx1"/>
                </a:solidFill>
                <a:latin typeface="Arial" charset="0"/>
              </a:defRPr>
            </a:lvl3pPr>
            <a:lvl4pPr defTabSz="801688">
              <a:defRPr>
                <a:solidFill>
                  <a:schemeClr val="tx1"/>
                </a:solidFill>
                <a:latin typeface="Arial" charset="0"/>
              </a:defRPr>
            </a:lvl4pPr>
            <a:lvl5pPr defTabSz="801688">
              <a:defRPr>
                <a:solidFill>
                  <a:schemeClr val="tx1"/>
                </a:solidFill>
                <a:latin typeface="Arial" charset="0"/>
              </a:defRPr>
            </a:lvl5pPr>
            <a:lvl6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2000" b="1" dirty="0" err="1" smtClean="0">
                <a:solidFill>
                  <a:srgbClr val="FFFFFF"/>
                </a:solidFill>
                <a:latin typeface="Verdana"/>
                <a:cs typeface="Arial" charset="0"/>
              </a:rPr>
              <a:t>Gemeenten</a:t>
            </a:r>
            <a:endParaRPr lang="en-GB" sz="2000" b="1" dirty="0">
              <a:solidFill>
                <a:srgbClr val="FFFFFF"/>
              </a:solidFill>
              <a:latin typeface="Verdana"/>
              <a:cs typeface="Arial" charset="0"/>
            </a:endParaRPr>
          </a:p>
        </p:txBody>
      </p:sp>
      <p:sp>
        <p:nvSpPr>
          <p:cNvPr id="7" name="Text Leveranciers"/>
          <p:cNvSpPr txBox="1">
            <a:spLocks noChangeArrowheads="1"/>
          </p:cNvSpPr>
          <p:nvPr/>
        </p:nvSpPr>
        <p:spPr bwMode="gray">
          <a:xfrm>
            <a:off x="3719991" y="4019234"/>
            <a:ext cx="2005433" cy="4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DC2EB"/>
                    </a:gs>
                    <a:gs pos="100000">
                      <a:srgbClr val="9DC2EB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90000" rIns="72000" bIns="90000">
            <a:spAutoFit/>
          </a:bodyPr>
          <a:lstStyle>
            <a:lvl1pPr marL="177800" indent="-177800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defTabSz="801688">
              <a:defRPr>
                <a:solidFill>
                  <a:schemeClr val="tx1"/>
                </a:solidFill>
                <a:latin typeface="Arial" charset="0"/>
              </a:defRPr>
            </a:lvl2pPr>
            <a:lvl3pPr defTabSz="801688">
              <a:defRPr>
                <a:solidFill>
                  <a:schemeClr val="tx1"/>
                </a:solidFill>
                <a:latin typeface="Arial" charset="0"/>
              </a:defRPr>
            </a:lvl3pPr>
            <a:lvl4pPr defTabSz="801688">
              <a:defRPr>
                <a:solidFill>
                  <a:schemeClr val="tx1"/>
                </a:solidFill>
                <a:latin typeface="Arial" charset="0"/>
              </a:defRPr>
            </a:lvl4pPr>
            <a:lvl5pPr defTabSz="801688">
              <a:defRPr>
                <a:solidFill>
                  <a:schemeClr val="tx1"/>
                </a:solidFill>
                <a:latin typeface="Arial" charset="0"/>
              </a:defRPr>
            </a:lvl5pPr>
            <a:lvl6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2000" b="1" dirty="0" err="1" smtClean="0">
                <a:solidFill>
                  <a:srgbClr val="FFFFFF"/>
                </a:solidFill>
                <a:latin typeface="Verdana"/>
                <a:cs typeface="Arial" charset="0"/>
              </a:rPr>
              <a:t>Leveranciers</a:t>
            </a:r>
            <a:endParaRPr lang="en-GB" sz="2000" b="1" dirty="0">
              <a:solidFill>
                <a:srgbClr val="FFFFFF"/>
              </a:solidFill>
              <a:latin typeface="Verdana"/>
              <a:cs typeface="Arial" charset="0"/>
            </a:endParaRPr>
          </a:p>
        </p:txBody>
      </p:sp>
      <p:sp>
        <p:nvSpPr>
          <p:cNvPr id="8" name="Text Rijk"/>
          <p:cNvSpPr txBox="1">
            <a:spLocks noChangeArrowheads="1"/>
          </p:cNvSpPr>
          <p:nvPr/>
        </p:nvSpPr>
        <p:spPr bwMode="gray">
          <a:xfrm rot="18000000">
            <a:off x="3306121" y="2833398"/>
            <a:ext cx="726237" cy="48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DC2EB"/>
                    </a:gs>
                    <a:gs pos="100000">
                      <a:srgbClr val="9DC2EB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90000" rIns="72000" bIns="90000">
            <a:spAutoFit/>
          </a:bodyPr>
          <a:lstStyle>
            <a:lvl1pPr marL="177800" indent="-177800" defTabSz="801688">
              <a:defRPr>
                <a:solidFill>
                  <a:schemeClr val="tx1"/>
                </a:solidFill>
                <a:latin typeface="Arial" charset="0"/>
              </a:defRPr>
            </a:lvl1pPr>
            <a:lvl2pPr defTabSz="801688">
              <a:defRPr>
                <a:solidFill>
                  <a:schemeClr val="tx1"/>
                </a:solidFill>
                <a:latin typeface="Arial" charset="0"/>
              </a:defRPr>
            </a:lvl2pPr>
            <a:lvl3pPr defTabSz="801688">
              <a:defRPr>
                <a:solidFill>
                  <a:schemeClr val="tx1"/>
                </a:solidFill>
                <a:latin typeface="Arial" charset="0"/>
              </a:defRPr>
            </a:lvl3pPr>
            <a:lvl4pPr defTabSz="801688">
              <a:defRPr>
                <a:solidFill>
                  <a:schemeClr val="tx1"/>
                </a:solidFill>
                <a:latin typeface="Arial" charset="0"/>
              </a:defRPr>
            </a:lvl4pPr>
            <a:lvl5pPr defTabSz="801688">
              <a:defRPr>
                <a:solidFill>
                  <a:schemeClr val="tx1"/>
                </a:solidFill>
                <a:latin typeface="Arial" charset="0"/>
              </a:defRPr>
            </a:lvl5pPr>
            <a:lvl6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algn="ctr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20000"/>
              </a:spcBef>
              <a:spcAft>
                <a:spcPct val="0"/>
              </a:spcAft>
            </a:pPr>
            <a:r>
              <a:rPr lang="en-GB" sz="2000" b="1" dirty="0" err="1" smtClean="0">
                <a:solidFill>
                  <a:srgbClr val="FFFFFF"/>
                </a:solidFill>
                <a:latin typeface="Verdana"/>
                <a:cs typeface="Arial" charset="0"/>
              </a:rPr>
              <a:t>Rijk</a:t>
            </a:r>
            <a:endParaRPr lang="en-GB" sz="2000" b="1" dirty="0">
              <a:solidFill>
                <a:srgbClr val="FFFFFF"/>
              </a:solidFill>
              <a:latin typeface="Verdana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536769" y="2352577"/>
            <a:ext cx="2552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4F2D7F"/>
                </a:solidFill>
              </a:rPr>
              <a:t>Poortwachter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068702" y="2352577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D1006A"/>
                </a:solidFill>
              </a:rPr>
              <a:t>Ondersteuning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3571531" y="4974402"/>
            <a:ext cx="198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009CDD"/>
                </a:solidFill>
              </a:rPr>
              <a:t>Afspraken</a:t>
            </a:r>
          </a:p>
        </p:txBody>
      </p:sp>
      <p:sp>
        <p:nvSpPr>
          <p:cNvPr id="12" name="Tekstvak 11"/>
          <p:cNvSpPr txBox="1"/>
          <p:nvPr/>
        </p:nvSpPr>
        <p:spPr>
          <a:xfrm rot="20745012">
            <a:off x="1636020" y="2663638"/>
            <a:ext cx="571182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nl-NL" sz="5400" b="1" dirty="0">
                <a:ln w="11430"/>
                <a:gradFill>
                  <a:gsLst>
                    <a:gs pos="0">
                      <a:srgbClr val="E37222">
                        <a:tint val="70000"/>
                        <a:satMod val="245000"/>
                      </a:srgbClr>
                    </a:gs>
                    <a:gs pos="75000">
                      <a:srgbClr val="E37222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E37222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Operatie NUP!</a:t>
            </a:r>
          </a:p>
        </p:txBody>
      </p:sp>
    </p:spTree>
    <p:extLst>
      <p:ext uri="{BB962C8B-B14F-4D97-AF65-F5344CB8AC3E}">
        <p14:creationId xmlns:p14="http://schemas.microsoft.com/office/powerpoint/2010/main" val="20690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elijkbenige driehoek 1" hidden="1"/>
          <p:cNvSpPr/>
          <p:nvPr/>
        </p:nvSpPr>
        <p:spPr>
          <a:xfrm>
            <a:off x="3310961" y="2650210"/>
            <a:ext cx="2696704" cy="1838944"/>
          </a:xfrm>
          <a:prstGeom prst="triangle">
            <a:avLst/>
          </a:prstGeom>
          <a:solidFill>
            <a:srgbClr val="93D9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  <p:grpSp>
        <p:nvGrpSpPr>
          <p:cNvPr id="12" name="Groep 11"/>
          <p:cNvGrpSpPr/>
          <p:nvPr/>
        </p:nvGrpSpPr>
        <p:grpSpPr>
          <a:xfrm>
            <a:off x="2852630" y="975678"/>
            <a:ext cx="3407412" cy="3211830"/>
            <a:chOff x="2852630" y="913686"/>
            <a:chExt cx="3407412" cy="3211830"/>
          </a:xfrm>
        </p:grpSpPr>
        <p:sp>
          <p:nvSpPr>
            <p:cNvPr id="3" name="Gemeenten vorm"/>
            <p:cNvSpPr>
              <a:spLocks/>
            </p:cNvSpPr>
            <p:nvPr/>
          </p:nvSpPr>
          <p:spPr bwMode="auto">
            <a:xfrm>
              <a:off x="4070561" y="913686"/>
              <a:ext cx="2189481" cy="2352040"/>
            </a:xfrm>
            <a:custGeom>
              <a:avLst/>
              <a:gdLst>
                <a:gd name="T0" fmla="*/ 182 w 791"/>
                <a:gd name="T1" fmla="*/ 338 h 850"/>
                <a:gd name="T2" fmla="*/ 462 w 791"/>
                <a:gd name="T3" fmla="*/ 850 h 850"/>
                <a:gd name="T4" fmla="*/ 791 w 791"/>
                <a:gd name="T5" fmla="*/ 842 h 850"/>
                <a:gd name="T6" fmla="*/ 345 w 791"/>
                <a:gd name="T7" fmla="*/ 49 h 850"/>
                <a:gd name="T8" fmla="*/ 0 w 791"/>
                <a:gd name="T9" fmla="*/ 46 h 850"/>
                <a:gd name="T10" fmla="*/ 182 w 791"/>
                <a:gd name="T11" fmla="*/ 338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1" h="850">
                  <a:moveTo>
                    <a:pt x="182" y="338"/>
                  </a:moveTo>
                  <a:cubicBezTo>
                    <a:pt x="274" y="492"/>
                    <a:pt x="382" y="682"/>
                    <a:pt x="462" y="850"/>
                  </a:cubicBezTo>
                  <a:cubicBezTo>
                    <a:pt x="646" y="848"/>
                    <a:pt x="791" y="842"/>
                    <a:pt x="791" y="842"/>
                  </a:cubicBezTo>
                  <a:cubicBezTo>
                    <a:pt x="627" y="406"/>
                    <a:pt x="345" y="49"/>
                    <a:pt x="345" y="49"/>
                  </a:cubicBezTo>
                  <a:cubicBezTo>
                    <a:pt x="203" y="0"/>
                    <a:pt x="0" y="46"/>
                    <a:pt x="0" y="46"/>
                  </a:cubicBezTo>
                  <a:cubicBezTo>
                    <a:pt x="0" y="46"/>
                    <a:pt x="81" y="170"/>
                    <a:pt x="182" y="338"/>
                  </a:cubicBezTo>
                </a:path>
              </a:pathLst>
            </a:custGeom>
            <a:gradFill rotWithShape="1">
              <a:gsLst>
                <a:gs pos="0">
                  <a:schemeClr val="accent3"/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 w="1905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4" name="Leveranciers vorm"/>
            <p:cNvSpPr>
              <a:spLocks/>
            </p:cNvSpPr>
            <p:nvPr/>
          </p:nvSpPr>
          <p:spPr bwMode="auto">
            <a:xfrm>
              <a:off x="3306021" y="3202226"/>
              <a:ext cx="2954021" cy="923290"/>
            </a:xfrm>
            <a:custGeom>
              <a:avLst/>
              <a:gdLst>
                <a:gd name="T0" fmla="*/ 738 w 1067"/>
                <a:gd name="T1" fmla="*/ 23 h 334"/>
                <a:gd name="T2" fmla="*/ 156 w 1067"/>
                <a:gd name="T3" fmla="*/ 0 h 334"/>
                <a:gd name="T4" fmla="*/ 0 w 1067"/>
                <a:gd name="T5" fmla="*/ 297 h 334"/>
                <a:gd name="T6" fmla="*/ 886 w 1067"/>
                <a:gd name="T7" fmla="*/ 309 h 334"/>
                <a:gd name="T8" fmla="*/ 1067 w 1067"/>
                <a:gd name="T9" fmla="*/ 15 h 334"/>
                <a:gd name="T10" fmla="*/ 738 w 1067"/>
                <a:gd name="T11" fmla="*/ 23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7" h="334">
                  <a:moveTo>
                    <a:pt x="738" y="23"/>
                  </a:moveTo>
                  <a:cubicBezTo>
                    <a:pt x="549" y="24"/>
                    <a:pt x="309" y="20"/>
                    <a:pt x="156" y="0"/>
                  </a:cubicBezTo>
                  <a:cubicBezTo>
                    <a:pt x="65" y="167"/>
                    <a:pt x="0" y="297"/>
                    <a:pt x="0" y="297"/>
                  </a:cubicBezTo>
                  <a:cubicBezTo>
                    <a:pt x="445" y="334"/>
                    <a:pt x="886" y="309"/>
                    <a:pt x="886" y="309"/>
                  </a:cubicBezTo>
                  <a:cubicBezTo>
                    <a:pt x="1002" y="213"/>
                    <a:pt x="1067" y="15"/>
                    <a:pt x="1067" y="15"/>
                  </a:cubicBezTo>
                  <a:cubicBezTo>
                    <a:pt x="1067" y="15"/>
                    <a:pt x="922" y="21"/>
                    <a:pt x="738" y="23"/>
                  </a:cubicBezTo>
                </a:path>
              </a:pathLst>
            </a:custGeom>
            <a:gradFill rotWithShape="1">
              <a:gsLst>
                <a:gs pos="0">
                  <a:schemeClr val="accent6"/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6"/>
                </a:gs>
              </a:gsLst>
              <a:lin ang="0" scaled="1"/>
            </a:gradFill>
            <a:ln w="1905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" name="Rijk vorm"/>
            <p:cNvSpPr>
              <a:spLocks/>
            </p:cNvSpPr>
            <p:nvPr/>
          </p:nvSpPr>
          <p:spPr bwMode="auto">
            <a:xfrm>
              <a:off x="2852630" y="1040686"/>
              <a:ext cx="1720851" cy="2983230"/>
            </a:xfrm>
            <a:custGeom>
              <a:avLst/>
              <a:gdLst>
                <a:gd name="T0" fmla="*/ 440 w 622"/>
                <a:gd name="T1" fmla="*/ 0 h 1078"/>
                <a:gd name="T2" fmla="*/ 0 w 622"/>
                <a:gd name="T3" fmla="*/ 775 h 1078"/>
                <a:gd name="T4" fmla="*/ 164 w 622"/>
                <a:gd name="T5" fmla="*/ 1078 h 1078"/>
                <a:gd name="T6" fmla="*/ 622 w 622"/>
                <a:gd name="T7" fmla="*/ 292 h 1078"/>
                <a:gd name="T8" fmla="*/ 440 w 622"/>
                <a:gd name="T9" fmla="*/ 0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078">
                  <a:moveTo>
                    <a:pt x="440" y="0"/>
                  </a:moveTo>
                  <a:cubicBezTo>
                    <a:pt x="184" y="359"/>
                    <a:pt x="0" y="775"/>
                    <a:pt x="0" y="775"/>
                  </a:cubicBezTo>
                  <a:cubicBezTo>
                    <a:pt x="25" y="923"/>
                    <a:pt x="164" y="1078"/>
                    <a:pt x="164" y="1078"/>
                  </a:cubicBezTo>
                  <a:cubicBezTo>
                    <a:pt x="164" y="1078"/>
                    <a:pt x="409" y="584"/>
                    <a:pt x="622" y="292"/>
                  </a:cubicBezTo>
                  <a:cubicBezTo>
                    <a:pt x="521" y="124"/>
                    <a:pt x="440" y="0"/>
                    <a:pt x="440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9050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6" name="Text Gemeenten"/>
            <p:cNvSpPr txBox="1">
              <a:spLocks noChangeArrowheads="1"/>
            </p:cNvSpPr>
            <p:nvPr/>
          </p:nvSpPr>
          <p:spPr bwMode="gray">
            <a:xfrm rot="3660000">
              <a:off x="4146859" y="1871946"/>
              <a:ext cx="2138483" cy="55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DC2EB"/>
                      </a:gs>
                      <a:gs pos="100000">
                        <a:srgbClr val="9DC2EB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>
              <a:spAutoFit/>
            </a:bodyPr>
            <a:lstStyle>
              <a:lvl1pPr marL="177800" indent="-177800" defTabSz="801688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801688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801688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801688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801688">
                <a:defRPr>
                  <a:solidFill>
                    <a:schemeClr val="tx1"/>
                  </a:solidFill>
                  <a:latin typeface="Arial" charset="0"/>
                </a:defRPr>
              </a:lvl5pPr>
              <a:lvl6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GB" sz="2400" b="1" dirty="0" err="1" smtClean="0">
                  <a:solidFill>
                    <a:schemeClr val="bg1"/>
                  </a:solidFill>
                  <a:latin typeface="Verdana"/>
                  <a:cs typeface="Arial" charset="0"/>
                </a:rPr>
                <a:t>Gemeenten</a:t>
              </a:r>
              <a:endParaRPr lang="en-GB" sz="2400" b="1" dirty="0">
                <a:solidFill>
                  <a:schemeClr val="bg1"/>
                </a:solidFill>
                <a:latin typeface="Verdana"/>
                <a:cs typeface="Arial" charset="0"/>
              </a:endParaRPr>
            </a:p>
          </p:txBody>
        </p:sp>
        <p:sp>
          <p:nvSpPr>
            <p:cNvPr id="7" name="Text Leveranciers"/>
            <p:cNvSpPr txBox="1">
              <a:spLocks noChangeArrowheads="1"/>
            </p:cNvSpPr>
            <p:nvPr/>
          </p:nvSpPr>
          <p:spPr bwMode="gray">
            <a:xfrm>
              <a:off x="3535646" y="3383816"/>
              <a:ext cx="2374124" cy="55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DC2EB"/>
                      </a:gs>
                      <a:gs pos="100000">
                        <a:srgbClr val="9DC2EB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>
              <a:spAutoFit/>
            </a:bodyPr>
            <a:lstStyle>
              <a:lvl1pPr marL="177800" indent="-177800" defTabSz="801688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801688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801688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801688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801688">
                <a:defRPr>
                  <a:solidFill>
                    <a:schemeClr val="tx1"/>
                  </a:solidFill>
                  <a:latin typeface="Arial" charset="0"/>
                </a:defRPr>
              </a:lvl5pPr>
              <a:lvl6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GB" sz="2400" b="1" dirty="0" err="1" smtClean="0">
                  <a:solidFill>
                    <a:schemeClr val="bg1"/>
                  </a:solidFill>
                  <a:latin typeface="Verdana"/>
                  <a:cs typeface="Arial" charset="0"/>
                </a:rPr>
                <a:t>Leveranciers</a:t>
              </a:r>
              <a:endParaRPr lang="en-GB" sz="2400" b="1" dirty="0">
                <a:solidFill>
                  <a:schemeClr val="bg1"/>
                </a:solidFill>
                <a:latin typeface="Verdana"/>
                <a:cs typeface="Arial" charset="0"/>
              </a:endParaRPr>
            </a:p>
          </p:txBody>
        </p:sp>
        <p:sp>
          <p:nvSpPr>
            <p:cNvPr id="8" name="Text Rijk"/>
            <p:cNvSpPr txBox="1">
              <a:spLocks noChangeArrowheads="1"/>
            </p:cNvSpPr>
            <p:nvPr/>
          </p:nvSpPr>
          <p:spPr bwMode="gray">
            <a:xfrm rot="18000000">
              <a:off x="3249215" y="2244692"/>
              <a:ext cx="840049" cy="551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DC2EB"/>
                      </a:gs>
                      <a:gs pos="100000">
                        <a:srgbClr val="9DC2EB">
                          <a:gamma/>
                          <a:tint val="0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>
              <a:spAutoFit/>
            </a:bodyPr>
            <a:lstStyle>
              <a:lvl1pPr marL="177800" indent="-177800" defTabSz="801688">
                <a:defRPr>
                  <a:solidFill>
                    <a:schemeClr val="tx1"/>
                  </a:solidFill>
                  <a:latin typeface="Arial" charset="0"/>
                </a:defRPr>
              </a:lvl1pPr>
              <a:lvl2pPr defTabSz="801688">
                <a:defRPr>
                  <a:solidFill>
                    <a:schemeClr val="tx1"/>
                  </a:solidFill>
                  <a:latin typeface="Arial" charset="0"/>
                </a:defRPr>
              </a:lvl2pPr>
              <a:lvl3pPr defTabSz="801688">
                <a:defRPr>
                  <a:solidFill>
                    <a:schemeClr val="tx1"/>
                  </a:solidFill>
                  <a:latin typeface="Arial" charset="0"/>
                </a:defRPr>
              </a:lvl3pPr>
              <a:lvl4pPr defTabSz="801688">
                <a:defRPr>
                  <a:solidFill>
                    <a:schemeClr val="tx1"/>
                  </a:solidFill>
                  <a:latin typeface="Arial" charset="0"/>
                </a:defRPr>
              </a:lvl4pPr>
              <a:lvl5pPr defTabSz="801688">
                <a:defRPr>
                  <a:solidFill>
                    <a:schemeClr val="tx1"/>
                  </a:solidFill>
                  <a:latin typeface="Arial" charset="0"/>
                </a:defRPr>
              </a:lvl5pPr>
              <a:lvl6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algn="ctr" defTabSz="80168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GB" sz="2400" b="1" dirty="0" err="1" smtClean="0">
                  <a:solidFill>
                    <a:schemeClr val="bg1"/>
                  </a:solidFill>
                  <a:latin typeface="Verdana"/>
                  <a:cs typeface="Arial" charset="0"/>
                </a:rPr>
                <a:t>Rijk</a:t>
              </a:r>
              <a:endParaRPr lang="en-GB" sz="2400" b="1" dirty="0">
                <a:solidFill>
                  <a:schemeClr val="bg1"/>
                </a:solidFill>
                <a:latin typeface="Verdana"/>
                <a:cs typeface="Arial" charset="0"/>
              </a:endParaRPr>
            </a:p>
          </p:txBody>
        </p:sp>
      </p:grpSp>
      <p:sp>
        <p:nvSpPr>
          <p:cNvPr id="9" name="Tekstvak 8"/>
          <p:cNvSpPr txBox="1"/>
          <p:nvPr/>
        </p:nvSpPr>
        <p:spPr>
          <a:xfrm>
            <a:off x="372494" y="1844261"/>
            <a:ext cx="269990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Font typeface="Arial"/>
              <a:buChar char="•"/>
              <a:defRPr/>
            </a:pPr>
            <a:r>
              <a:rPr lang="nl-NL" sz="2000" dirty="0">
                <a:solidFill>
                  <a:srgbClr val="4F2D7F"/>
                </a:solidFill>
              </a:rPr>
              <a:t>Impactanalyses</a:t>
            </a:r>
          </a:p>
          <a:p>
            <a:pPr marL="177800" indent="-177800">
              <a:buFont typeface="Arial"/>
              <a:buChar char="•"/>
              <a:defRPr/>
            </a:pPr>
            <a:r>
              <a:rPr lang="nl-NL" sz="2000" dirty="0">
                <a:solidFill>
                  <a:srgbClr val="4F2D7F"/>
                </a:solidFill>
              </a:rPr>
              <a:t>Sturing</a:t>
            </a:r>
          </a:p>
          <a:p>
            <a:pPr marL="177800" indent="-177800">
              <a:buFont typeface="Arial"/>
              <a:buChar char="•"/>
              <a:defRPr/>
            </a:pPr>
            <a:r>
              <a:rPr lang="nl-NL" sz="2000" dirty="0">
                <a:solidFill>
                  <a:srgbClr val="4F2D7F"/>
                </a:solidFill>
              </a:rPr>
              <a:t>Pilots</a:t>
            </a:r>
          </a:p>
          <a:p>
            <a:pPr marL="177800" indent="-177800">
              <a:buFont typeface="Arial"/>
              <a:buChar char="•"/>
              <a:defRPr/>
            </a:pPr>
            <a:r>
              <a:rPr lang="en-US" sz="2000" dirty="0" err="1" smtClean="0">
                <a:solidFill>
                  <a:srgbClr val="4F2D7F"/>
                </a:solidFill>
              </a:rPr>
              <a:t>Routeplanner</a:t>
            </a:r>
            <a:r>
              <a:rPr lang="en-US" sz="2000" dirty="0" smtClean="0">
                <a:solidFill>
                  <a:srgbClr val="4F2D7F"/>
                </a:solidFill>
              </a:rPr>
              <a:t> NUP</a:t>
            </a:r>
            <a:endParaRPr lang="nl-NL" sz="2000" dirty="0">
              <a:solidFill>
                <a:srgbClr val="4F2D7F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089846" y="1844262"/>
            <a:ext cx="315605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9863" indent="-169863">
              <a:buFont typeface="Arial"/>
              <a:buChar char="•"/>
              <a:defRPr/>
            </a:pPr>
            <a:r>
              <a:rPr lang="nl-NL" sz="2000" dirty="0">
                <a:solidFill>
                  <a:srgbClr val="D1006A"/>
                </a:solidFill>
              </a:rPr>
              <a:t>i-NUP </a:t>
            </a:r>
            <a:r>
              <a:rPr lang="nl-NL" sz="2000" dirty="0" smtClean="0">
                <a:solidFill>
                  <a:srgbClr val="D1006A"/>
                </a:solidFill>
              </a:rPr>
              <a:t>Academy (175)</a:t>
            </a:r>
            <a:endParaRPr lang="nl-NL" sz="2000" dirty="0">
              <a:solidFill>
                <a:srgbClr val="D1006A"/>
              </a:solidFill>
            </a:endParaRPr>
          </a:p>
          <a:p>
            <a:pPr marL="169863" indent="-169863">
              <a:buFont typeface="Arial"/>
              <a:buChar char="•"/>
              <a:defRPr/>
            </a:pPr>
            <a:r>
              <a:rPr lang="nl-NL" sz="2000" dirty="0" smtClean="0">
                <a:solidFill>
                  <a:srgbClr val="D1006A"/>
                </a:solidFill>
              </a:rPr>
              <a:t>i-Versnellers </a:t>
            </a:r>
            <a:endParaRPr lang="nl-NL" sz="2000" dirty="0">
              <a:solidFill>
                <a:srgbClr val="D1006A"/>
              </a:solidFill>
            </a:endParaRPr>
          </a:p>
          <a:p>
            <a:pPr marL="177800" indent="-177800">
              <a:buFont typeface="Arial"/>
              <a:buChar char="•"/>
              <a:defRPr/>
            </a:pPr>
            <a:r>
              <a:rPr lang="nl-NL" sz="2000" dirty="0" smtClean="0">
                <a:solidFill>
                  <a:srgbClr val="D1006A"/>
                </a:solidFill>
              </a:rPr>
              <a:t>i-Coach (</a:t>
            </a:r>
            <a:r>
              <a:rPr lang="nl-NL" sz="2000" dirty="0" smtClean="0">
                <a:solidFill>
                  <a:srgbClr val="D1006A"/>
                </a:solidFill>
              </a:rPr>
              <a:t>400)</a:t>
            </a:r>
            <a:endParaRPr lang="nl-NL" sz="2000" dirty="0">
              <a:solidFill>
                <a:srgbClr val="D1006A"/>
              </a:solidFill>
            </a:endParaRPr>
          </a:p>
          <a:p>
            <a:pPr marL="177800" indent="-177800">
              <a:buFont typeface="Arial"/>
              <a:buChar char="•"/>
              <a:defRPr/>
            </a:pPr>
            <a:r>
              <a:rPr lang="nl-NL" sz="2000" dirty="0">
                <a:solidFill>
                  <a:srgbClr val="D1006A"/>
                </a:solidFill>
              </a:rPr>
              <a:t>i-Spiegel</a:t>
            </a:r>
          </a:p>
          <a:p>
            <a:pPr marL="169863" indent="-169863">
              <a:buFont typeface="Arial"/>
              <a:buChar char="•"/>
              <a:defRPr/>
            </a:pPr>
            <a:endParaRPr lang="nl-NL" sz="2000" dirty="0">
              <a:solidFill>
                <a:srgbClr val="D1006A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3551699" y="4617948"/>
            <a:ext cx="28443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5738" indent="-185738">
              <a:buFont typeface="Arial" pitchFamily="34" charset="0"/>
              <a:buChar char="•"/>
            </a:pPr>
            <a:r>
              <a:rPr lang="nl-NL" sz="2000" dirty="0">
                <a:solidFill>
                  <a:srgbClr val="009CDD"/>
                </a:solidFill>
              </a:rPr>
              <a:t>Convenant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nl-NL" sz="2000" dirty="0">
                <a:solidFill>
                  <a:srgbClr val="009CDD"/>
                </a:solidFill>
              </a:rPr>
              <a:t>Softwarecatalogus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nl-NL" sz="2000" dirty="0">
                <a:solidFill>
                  <a:srgbClr val="009CDD"/>
                </a:solidFill>
              </a:rPr>
              <a:t>Standaardisatie</a:t>
            </a:r>
          </a:p>
          <a:p>
            <a:pPr marL="185738" indent="-185738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9CDD"/>
                </a:solidFill>
              </a:rPr>
              <a:t>Compliancy</a:t>
            </a:r>
            <a:endParaRPr lang="nl-NL" sz="2000" dirty="0">
              <a:solidFill>
                <a:srgbClr val="009CDD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46040" y="1411478"/>
            <a:ext cx="2552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4F2D7F"/>
                </a:solidFill>
              </a:rPr>
              <a:t>Poortwachter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251462" y="1411478"/>
            <a:ext cx="2832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D1006A"/>
                </a:solidFill>
              </a:rPr>
              <a:t>Ondersteuning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3551699" y="4194394"/>
            <a:ext cx="4668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9CDD"/>
                </a:solidFill>
              </a:rPr>
              <a:t>Afspraken  ICT inrichting</a:t>
            </a:r>
            <a:endParaRPr lang="nl-NL" sz="2800" dirty="0">
              <a:solidFill>
                <a:srgbClr val="009C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25950" y="1687513"/>
            <a:ext cx="4535488" cy="417512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Archite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039" y="2102555"/>
            <a:ext cx="29495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825697" y="1173706"/>
            <a:ext cx="7963461" cy="832515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accent2"/>
                </a:solidFill>
              </a:rPr>
              <a:t>Standaardisatie</a:t>
            </a:r>
            <a:r>
              <a:rPr lang="en-US" b="1" i="1" dirty="0" smtClean="0">
                <a:solidFill>
                  <a:schemeClr val="accent2"/>
                </a:solidFill>
              </a:rPr>
              <a:t> </a:t>
            </a:r>
            <a:r>
              <a:rPr lang="en-US" b="1" i="1" dirty="0" err="1" smtClean="0">
                <a:solidFill>
                  <a:schemeClr val="accent2"/>
                </a:solidFill>
              </a:rPr>
              <a:t>trajecte</a:t>
            </a:r>
            <a:r>
              <a:rPr lang="en-US" b="1" i="1" dirty="0" err="1">
                <a:solidFill>
                  <a:schemeClr val="accent2"/>
                </a:solidFill>
              </a:rPr>
              <a:t>n</a:t>
            </a:r>
            <a:endParaRPr lang="nl-NL" b="1" i="1" dirty="0">
              <a:solidFill>
                <a:schemeClr val="accent2"/>
              </a:solidFill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783771" y="1868866"/>
            <a:ext cx="817766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err="1" smtClean="0"/>
              <a:t>Stappen</a:t>
            </a:r>
            <a:r>
              <a:rPr lang="en-US" sz="2000" b="1" dirty="0" smtClean="0"/>
              <a:t> per </a:t>
            </a:r>
            <a:r>
              <a:rPr lang="en-US" sz="2000" b="1" dirty="0" err="1" smtClean="0"/>
              <a:t>traject</a:t>
            </a:r>
            <a:endParaRPr lang="en-US" sz="20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err="1" smtClean="0"/>
              <a:t>Ketenanalyse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err="1" smtClean="0"/>
              <a:t>Projectinrichting</a:t>
            </a:r>
            <a:r>
              <a:rPr lang="en-US" sz="2000" dirty="0" smtClean="0"/>
              <a:t> (incl. </a:t>
            </a:r>
            <a:r>
              <a:rPr lang="en-US" sz="2000" dirty="0" err="1" smtClean="0"/>
              <a:t>participatie</a:t>
            </a:r>
            <a:r>
              <a:rPr lang="en-US" sz="2000" dirty="0" smtClean="0"/>
              <a:t>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err="1" smtClean="0"/>
              <a:t>Opstellen</a:t>
            </a:r>
            <a:r>
              <a:rPr lang="en-US" sz="2000" dirty="0" smtClean="0"/>
              <a:t> </a:t>
            </a:r>
            <a:r>
              <a:rPr lang="en-US" sz="2000" dirty="0" err="1" smtClean="0"/>
              <a:t>standaarden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err="1" smtClean="0"/>
              <a:t>Vaststellen</a:t>
            </a:r>
            <a:r>
              <a:rPr lang="en-US" sz="2000" dirty="0" smtClean="0"/>
              <a:t> </a:t>
            </a:r>
            <a:r>
              <a:rPr lang="en-US" sz="2000" dirty="0" err="1" smtClean="0"/>
              <a:t>standaarden</a:t>
            </a:r>
            <a:endParaRPr lang="en-US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/>
          </a:p>
          <a:p>
            <a:pPr lvl="1"/>
            <a:r>
              <a:rPr lang="en-US" sz="2000" dirty="0" smtClean="0"/>
              <a:t>+ Compliancy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+ ICT planning  (</a:t>
            </a:r>
            <a:r>
              <a:rPr lang="en-US" sz="2000" dirty="0" err="1" smtClean="0"/>
              <a:t>opname</a:t>
            </a:r>
            <a:r>
              <a:rPr lang="en-US" sz="2000" dirty="0" smtClean="0"/>
              <a:t> in </a:t>
            </a:r>
            <a:r>
              <a:rPr lang="en-US" sz="2000" dirty="0" err="1" smtClean="0"/>
              <a:t>swc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+ </a:t>
            </a:r>
            <a:r>
              <a:rPr lang="en-US" sz="2000" dirty="0" err="1" smtClean="0"/>
              <a:t>Proef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implementaties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4783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482175"/>
            <a:ext cx="8505944" cy="35290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StUF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voor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Basisregistratie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Handelsregister</a:t>
            </a:r>
            <a:r>
              <a:rPr lang="en-US" sz="1600" dirty="0" smtClean="0">
                <a:solidFill>
                  <a:schemeClr val="tx1"/>
                </a:solidFill>
              </a:rPr>
              <a:t> (HR)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Aansluiting</a:t>
            </a:r>
            <a:r>
              <a:rPr lang="en-US" sz="1400" dirty="0" smtClean="0"/>
              <a:t> HR -&gt; </a:t>
            </a:r>
            <a:r>
              <a:rPr lang="en-US" sz="1400" dirty="0" err="1" smtClean="0"/>
              <a:t>gemeenten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Analyse</a:t>
            </a:r>
            <a:r>
              <a:rPr lang="en-US" sz="1400" dirty="0" smtClean="0"/>
              <a:t> van </a:t>
            </a:r>
            <a:r>
              <a:rPr lang="en-US" sz="1400" dirty="0" err="1" smtClean="0"/>
              <a:t>gemeentelijke</a:t>
            </a:r>
            <a:r>
              <a:rPr lang="en-US" sz="1400" dirty="0" smtClean="0"/>
              <a:t> </a:t>
            </a:r>
            <a:r>
              <a:rPr lang="en-US" sz="1400" dirty="0" err="1" smtClean="0"/>
              <a:t>processen</a:t>
            </a:r>
            <a:r>
              <a:rPr lang="en-US" sz="1400" dirty="0"/>
              <a:t> </a:t>
            </a:r>
            <a:r>
              <a:rPr lang="en-US" sz="1400" dirty="0" smtClean="0"/>
              <a:t>en </a:t>
            </a:r>
            <a:r>
              <a:rPr lang="en-US" sz="1400" dirty="0" err="1" smtClean="0"/>
              <a:t>benodigde</a:t>
            </a:r>
            <a:r>
              <a:rPr lang="en-US" sz="1400" dirty="0" smtClean="0"/>
              <a:t> </a:t>
            </a:r>
            <a:r>
              <a:rPr lang="en-US" sz="1400" dirty="0" err="1" smtClean="0"/>
              <a:t>informatie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GeoStUF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</a:rPr>
              <a:t>voor</a:t>
            </a:r>
            <a:r>
              <a:rPr lang="en-US" sz="1600" dirty="0" smtClean="0">
                <a:solidFill>
                  <a:schemeClr val="tx1"/>
                </a:solidFill>
              </a:rPr>
              <a:t> BGT en </a:t>
            </a:r>
            <a:r>
              <a:rPr lang="en-US" sz="1600" dirty="0" err="1" smtClean="0">
                <a:solidFill>
                  <a:schemeClr val="tx1"/>
                </a:solidFill>
              </a:rPr>
              <a:t>Beheer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Openbare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Ruimte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systemen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Geonovum</a:t>
            </a:r>
            <a:r>
              <a:rPr lang="en-US" sz="1400" dirty="0" smtClean="0"/>
              <a:t>,  </a:t>
            </a:r>
            <a:r>
              <a:rPr lang="en-US" sz="1400" dirty="0" err="1" smtClean="0"/>
              <a:t>convenant</a:t>
            </a:r>
            <a:r>
              <a:rPr lang="en-US" sz="1400" dirty="0" smtClean="0"/>
              <a:t> met </a:t>
            </a:r>
            <a:r>
              <a:rPr lang="en-US" sz="1400" dirty="0" err="1" smtClean="0"/>
              <a:t>leveranciers</a:t>
            </a:r>
            <a:r>
              <a:rPr lang="en-US" sz="1400" dirty="0" smtClean="0"/>
              <a:t> op 28/11/12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tx1"/>
                </a:solidFill>
              </a:rPr>
              <a:t>StUF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koppelvlakspecificatie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voor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  <a:r>
              <a:rPr lang="en-US" sz="1600" dirty="0" err="1" smtClean="0">
                <a:solidFill>
                  <a:schemeClr val="tx1"/>
                </a:solidFill>
              </a:rPr>
              <a:t>MijnOverheid</a:t>
            </a:r>
            <a:r>
              <a:rPr lang="en-US" sz="1600" dirty="0" smtClean="0">
                <a:solidFill>
                  <a:schemeClr val="tx1"/>
                </a:solidFill>
              </a:rPr>
              <a:t>/</a:t>
            </a:r>
            <a:r>
              <a:rPr lang="en-US" sz="1600" dirty="0" err="1" smtClean="0">
                <a:solidFill>
                  <a:schemeClr val="tx1"/>
                </a:solidFill>
              </a:rPr>
              <a:t>Lopende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Zaken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Ter </a:t>
            </a:r>
            <a:r>
              <a:rPr lang="en-US" sz="1400" dirty="0" err="1" smtClean="0"/>
              <a:t>beoordeling</a:t>
            </a:r>
            <a:r>
              <a:rPr lang="en-US" sz="1400" dirty="0" smtClean="0"/>
              <a:t>/</a:t>
            </a:r>
            <a:r>
              <a:rPr lang="en-US" sz="1400" dirty="0" err="1" smtClean="0"/>
              <a:t>afronding</a:t>
            </a:r>
            <a:r>
              <a:rPr lang="en-US" sz="1400" dirty="0" smtClean="0"/>
              <a:t>/</a:t>
            </a:r>
            <a:r>
              <a:rPr lang="en-US" sz="1400" dirty="0" err="1" smtClean="0"/>
              <a:t>beheer</a:t>
            </a:r>
            <a:r>
              <a:rPr lang="en-US" sz="1400" dirty="0" smtClean="0"/>
              <a:t> door Logius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/>
              <a:t>Onderdeel</a:t>
            </a:r>
            <a:r>
              <a:rPr lang="en-US" sz="1400" dirty="0"/>
              <a:t> van </a:t>
            </a:r>
            <a:r>
              <a:rPr lang="en-US" sz="1400" dirty="0" err="1"/>
              <a:t>i-versneller</a:t>
            </a:r>
            <a:r>
              <a:rPr lang="en-US" sz="1400" dirty="0"/>
              <a:t> </a:t>
            </a:r>
            <a:r>
              <a:rPr lang="en-US" sz="1400" dirty="0" err="1"/>
              <a:t>Zaakgericht</a:t>
            </a:r>
            <a:r>
              <a:rPr lang="en-US" sz="1400" dirty="0"/>
              <a:t> </a:t>
            </a:r>
            <a:r>
              <a:rPr lang="en-US" sz="1400" dirty="0" err="1"/>
              <a:t>werken</a:t>
            </a:r>
            <a:endParaRPr lang="en-US" sz="1400" dirty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Standaard</a:t>
            </a:r>
            <a:r>
              <a:rPr lang="en-US" sz="1600" dirty="0" smtClean="0"/>
              <a:t> DMS – </a:t>
            </a:r>
            <a:r>
              <a:rPr lang="en-US" sz="1600" dirty="0" err="1" smtClean="0"/>
              <a:t>Zaakservices</a:t>
            </a:r>
            <a:r>
              <a:rPr lang="en-US" sz="1600" dirty="0" smtClean="0"/>
              <a:t>   (</a:t>
            </a:r>
            <a:r>
              <a:rPr lang="en-US" sz="1600" dirty="0" err="1" smtClean="0"/>
              <a:t>StUF</a:t>
            </a:r>
            <a:r>
              <a:rPr lang="en-US" sz="1600" dirty="0" smtClean="0"/>
              <a:t>/CMIS)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Afronding</a:t>
            </a:r>
            <a:r>
              <a:rPr lang="en-US" sz="1400" dirty="0" smtClean="0"/>
              <a:t> - </a:t>
            </a:r>
            <a:r>
              <a:rPr lang="en-US" sz="1400" dirty="0" err="1"/>
              <a:t>v</a:t>
            </a:r>
            <a:r>
              <a:rPr lang="en-US" sz="1400" dirty="0" err="1" smtClean="0"/>
              <a:t>erwerking</a:t>
            </a:r>
            <a:r>
              <a:rPr lang="en-US" sz="1400" dirty="0" smtClean="0"/>
              <a:t> van &gt;100 </a:t>
            </a:r>
            <a:r>
              <a:rPr lang="en-US" sz="1400" dirty="0" err="1" smtClean="0"/>
              <a:t>wijzigingen</a:t>
            </a:r>
            <a:r>
              <a:rPr lang="en-US" sz="1400" dirty="0"/>
              <a:t> </a:t>
            </a:r>
            <a:r>
              <a:rPr lang="en-US" sz="1400" dirty="0" smtClean="0"/>
              <a:t>van </a:t>
            </a:r>
            <a:r>
              <a:rPr lang="en-US" sz="1400" dirty="0" err="1" smtClean="0"/>
              <a:t>werkgroepleden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1e </a:t>
            </a:r>
            <a:r>
              <a:rPr lang="en-US" sz="1400" dirty="0" err="1" smtClean="0"/>
              <a:t>implementatie</a:t>
            </a:r>
            <a:r>
              <a:rPr lang="en-US" sz="1400" dirty="0" smtClean="0"/>
              <a:t> op NUP </a:t>
            </a:r>
            <a:r>
              <a:rPr lang="en-US" sz="1400" dirty="0" err="1" smtClean="0"/>
              <a:t>Congres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Q1-2013 </a:t>
            </a:r>
            <a:r>
              <a:rPr lang="en-US" sz="1400" dirty="0" err="1" smtClean="0"/>
              <a:t>formele</a:t>
            </a:r>
            <a:r>
              <a:rPr lang="en-US" sz="1400" dirty="0" smtClean="0"/>
              <a:t> </a:t>
            </a:r>
            <a:r>
              <a:rPr lang="en-US" sz="1400" dirty="0" err="1" smtClean="0"/>
              <a:t>vaststelling</a:t>
            </a:r>
            <a:r>
              <a:rPr lang="en-US" sz="1400" dirty="0" smtClean="0"/>
              <a:t> in </a:t>
            </a:r>
            <a:r>
              <a:rPr lang="en-US" sz="1400" dirty="0" err="1" smtClean="0"/>
              <a:t>StUF</a:t>
            </a:r>
            <a:r>
              <a:rPr lang="en-US" sz="1400" dirty="0" smtClean="0"/>
              <a:t> </a:t>
            </a:r>
            <a:r>
              <a:rPr lang="en-US" sz="1400" dirty="0" err="1" smtClean="0"/>
              <a:t>Expertgroep</a:t>
            </a:r>
            <a:r>
              <a:rPr lang="en-US" sz="1400" dirty="0" smtClean="0"/>
              <a:t> en </a:t>
            </a:r>
            <a:r>
              <a:rPr lang="en-US" sz="1400" dirty="0" err="1" smtClean="0"/>
              <a:t>Regiegroep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Onderdeel</a:t>
            </a:r>
            <a:r>
              <a:rPr lang="en-US" sz="1400" dirty="0" smtClean="0"/>
              <a:t> van </a:t>
            </a:r>
            <a:r>
              <a:rPr lang="en-US" sz="1400" dirty="0" err="1" smtClean="0"/>
              <a:t>i-versneller</a:t>
            </a:r>
            <a:r>
              <a:rPr lang="en-US" sz="1400" dirty="0" smtClean="0"/>
              <a:t> </a:t>
            </a:r>
            <a:r>
              <a:rPr lang="en-US" sz="1400" dirty="0" err="1" smtClean="0"/>
              <a:t>Zaakgericht</a:t>
            </a:r>
            <a:r>
              <a:rPr lang="en-US" sz="1400" dirty="0" smtClean="0"/>
              <a:t> </a:t>
            </a:r>
            <a:r>
              <a:rPr lang="en-US" sz="1400" dirty="0" err="1" smtClean="0"/>
              <a:t>werken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5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904152" y="820639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</a:rPr>
              <a:t>Standaardisatie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</a:rPr>
              <a:t> in </a:t>
            </a: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</a:rPr>
              <a:t>afronding</a:t>
            </a:r>
            <a:endParaRPr lang="nl-NL" sz="4000" b="1" i="1" kern="0" dirty="0">
              <a:solidFill>
                <a:srgbClr val="E37222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44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538790"/>
            <a:ext cx="8505944" cy="35290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Standaarden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Documentcreatie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Kaders</a:t>
            </a:r>
            <a:r>
              <a:rPr lang="en-US" sz="1500" dirty="0" smtClean="0"/>
              <a:t> </a:t>
            </a:r>
            <a:r>
              <a:rPr lang="en-US" sz="1500" dirty="0" err="1" smtClean="0"/>
              <a:t>voor</a:t>
            </a:r>
            <a:r>
              <a:rPr lang="en-US" sz="1500" dirty="0" smtClean="0"/>
              <a:t> </a:t>
            </a:r>
            <a:r>
              <a:rPr lang="en-US" sz="1500" dirty="0" err="1" smtClean="0"/>
              <a:t>inhoud</a:t>
            </a:r>
            <a:r>
              <a:rPr lang="en-US" sz="1500" dirty="0" smtClean="0"/>
              <a:t>, </a:t>
            </a:r>
            <a:r>
              <a:rPr lang="en-US" sz="1500" dirty="0" err="1" smtClean="0"/>
              <a:t>proces</a:t>
            </a:r>
            <a:r>
              <a:rPr lang="en-US" sz="1500" dirty="0" smtClean="0"/>
              <a:t> en </a:t>
            </a:r>
            <a:r>
              <a:rPr lang="en-US" sz="1500" dirty="0" err="1" smtClean="0"/>
              <a:t>samenwerking</a:t>
            </a:r>
            <a:r>
              <a:rPr lang="en-US" sz="1500" dirty="0" smtClean="0"/>
              <a:t> </a:t>
            </a:r>
            <a:r>
              <a:rPr lang="en-US" sz="1500" dirty="0" err="1" smtClean="0"/>
              <a:t>gereed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6 </a:t>
            </a:r>
            <a:r>
              <a:rPr lang="en-US" sz="1500" dirty="0" err="1" smtClean="0"/>
              <a:t>leveranciers</a:t>
            </a:r>
            <a:r>
              <a:rPr lang="en-US" sz="1500" dirty="0" smtClean="0"/>
              <a:t> in </a:t>
            </a:r>
            <a:r>
              <a:rPr lang="en-US" sz="1500" dirty="0" err="1" smtClean="0"/>
              <a:t>werkgroep</a:t>
            </a:r>
            <a:endParaRPr lang="en-US" sz="1500" dirty="0" smtClean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Standaardisatie</a:t>
            </a:r>
            <a:r>
              <a:rPr lang="en-US" sz="1800" dirty="0" smtClean="0"/>
              <a:t> BAG-WABO </a:t>
            </a:r>
            <a:r>
              <a:rPr lang="en-US" sz="1800" dirty="0" err="1" smtClean="0"/>
              <a:t>keten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/>
              <a:t>Kaders</a:t>
            </a:r>
            <a:r>
              <a:rPr lang="en-US" sz="1500" dirty="0"/>
              <a:t> </a:t>
            </a:r>
            <a:r>
              <a:rPr lang="en-US" sz="1500" dirty="0" err="1"/>
              <a:t>voor</a:t>
            </a:r>
            <a:r>
              <a:rPr lang="en-US" sz="1500" dirty="0"/>
              <a:t> </a:t>
            </a:r>
            <a:r>
              <a:rPr lang="en-US" sz="1500" dirty="0" err="1"/>
              <a:t>inhoud</a:t>
            </a:r>
            <a:r>
              <a:rPr lang="en-US" sz="1500" dirty="0"/>
              <a:t>, </a:t>
            </a:r>
            <a:r>
              <a:rPr lang="en-US" sz="1500" dirty="0" err="1"/>
              <a:t>proces</a:t>
            </a:r>
            <a:r>
              <a:rPr lang="en-US" sz="1500" dirty="0"/>
              <a:t> en </a:t>
            </a:r>
            <a:r>
              <a:rPr lang="en-US" sz="1500" dirty="0" err="1"/>
              <a:t>samenwerking</a:t>
            </a:r>
            <a:r>
              <a:rPr lang="en-US" sz="1500" dirty="0"/>
              <a:t> </a:t>
            </a:r>
            <a:r>
              <a:rPr lang="en-US" sz="1500" dirty="0" err="1"/>
              <a:t>gereed</a:t>
            </a:r>
            <a:endParaRPr lang="en-US" sz="1500" dirty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4 </a:t>
            </a:r>
            <a:r>
              <a:rPr lang="en-US" sz="1500" dirty="0" err="1"/>
              <a:t>leveranciers</a:t>
            </a:r>
            <a:r>
              <a:rPr lang="en-US" sz="1500" dirty="0"/>
              <a:t> </a:t>
            </a:r>
            <a:r>
              <a:rPr lang="en-US" sz="1500" dirty="0" smtClean="0"/>
              <a:t>in </a:t>
            </a:r>
            <a:r>
              <a:rPr lang="en-US" sz="1500" dirty="0" err="1" smtClean="0"/>
              <a:t>werkgroep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Opstellen</a:t>
            </a:r>
            <a:r>
              <a:rPr lang="en-US" sz="1500" dirty="0" smtClean="0"/>
              <a:t> </a:t>
            </a:r>
            <a:r>
              <a:rPr lang="en-US" sz="1500" dirty="0" err="1" smtClean="0"/>
              <a:t>standaarden</a:t>
            </a:r>
            <a:r>
              <a:rPr lang="en-US" sz="1500" dirty="0" smtClean="0"/>
              <a:t> </a:t>
            </a:r>
            <a:r>
              <a:rPr lang="en-US" sz="1500" dirty="0" err="1" smtClean="0"/>
              <a:t>loopt</a:t>
            </a:r>
            <a:endParaRPr lang="en-US" sz="1500" dirty="0"/>
          </a:p>
          <a:p>
            <a:pPr lvl="1">
              <a:buFont typeface="Wingdings" pitchFamily="2" charset="2"/>
              <a:buChar char="Ø"/>
            </a:pPr>
            <a:endParaRPr lang="en-US" sz="1500" dirty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Standaardisatie</a:t>
            </a:r>
            <a:r>
              <a:rPr lang="en-US" sz="1800" dirty="0" smtClean="0"/>
              <a:t> e-</a:t>
            </a:r>
            <a:r>
              <a:rPr lang="en-US" sz="1800" dirty="0" err="1" smtClean="0"/>
              <a:t>formulieren</a:t>
            </a:r>
            <a:r>
              <a:rPr lang="en-US" sz="1800" dirty="0" smtClean="0"/>
              <a:t>/prefill </a:t>
            </a:r>
            <a:r>
              <a:rPr lang="en-US" sz="1800" dirty="0" err="1" smtClean="0"/>
              <a:t>uit</a:t>
            </a:r>
            <a:r>
              <a:rPr lang="en-US" sz="1800" dirty="0" smtClean="0"/>
              <a:t> BR’s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Verbonden</a:t>
            </a:r>
            <a:r>
              <a:rPr lang="en-US" sz="1500" dirty="0" smtClean="0"/>
              <a:t> </a:t>
            </a:r>
            <a:r>
              <a:rPr lang="en-US" sz="1500" dirty="0" err="1" smtClean="0"/>
              <a:t>aan</a:t>
            </a:r>
            <a:r>
              <a:rPr lang="en-US" sz="1500" dirty="0" smtClean="0"/>
              <a:t> </a:t>
            </a:r>
            <a:r>
              <a:rPr lang="en-US" sz="1500" dirty="0" err="1" smtClean="0"/>
              <a:t>versneller</a:t>
            </a:r>
            <a:r>
              <a:rPr lang="en-US" sz="1500" dirty="0" smtClean="0"/>
              <a:t> </a:t>
            </a:r>
            <a:r>
              <a:rPr lang="en-US" sz="1500" dirty="0" err="1" smtClean="0"/>
              <a:t>dienstverlening</a:t>
            </a:r>
            <a:r>
              <a:rPr lang="en-US" sz="1500" dirty="0" smtClean="0"/>
              <a:t> </a:t>
            </a:r>
            <a:r>
              <a:rPr lang="en-US" sz="1500" dirty="0" err="1" smtClean="0"/>
              <a:t>aan</a:t>
            </a:r>
            <a:r>
              <a:rPr lang="en-US" sz="1500" dirty="0" smtClean="0"/>
              <a:t> </a:t>
            </a:r>
            <a:r>
              <a:rPr lang="en-US" sz="1500" dirty="0" err="1" smtClean="0"/>
              <a:t>bedrijven</a:t>
            </a:r>
            <a:r>
              <a:rPr lang="en-US" sz="1500" dirty="0" smtClean="0"/>
              <a:t> / e-</a:t>
            </a:r>
            <a:r>
              <a:rPr lang="en-US" sz="1500" dirty="0" err="1" smtClean="0"/>
              <a:t>herkenning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/>
              <a:t>Bestaande</a:t>
            </a:r>
            <a:r>
              <a:rPr lang="en-US" sz="1500" dirty="0"/>
              <a:t> e-</a:t>
            </a:r>
            <a:r>
              <a:rPr lang="en-US" sz="1500" dirty="0" err="1"/>
              <a:t>formulieren</a:t>
            </a:r>
            <a:r>
              <a:rPr lang="en-US" sz="1500" dirty="0"/>
              <a:t> </a:t>
            </a:r>
            <a:r>
              <a:rPr lang="en-US" sz="1500" dirty="0" err="1" smtClean="0"/>
              <a:t>groep</a:t>
            </a:r>
            <a:r>
              <a:rPr lang="en-US" sz="1500" dirty="0" smtClean="0"/>
              <a:t> </a:t>
            </a:r>
            <a:r>
              <a:rPr lang="en-US" sz="1500" dirty="0" err="1" smtClean="0"/>
              <a:t>gemeenten</a:t>
            </a:r>
            <a:r>
              <a:rPr lang="en-US" sz="1500" dirty="0" smtClean="0"/>
              <a:t>/FO </a:t>
            </a:r>
            <a:r>
              <a:rPr lang="en-US" sz="1500" dirty="0" err="1" smtClean="0"/>
              <a:t>leveranciers</a:t>
            </a:r>
            <a:endParaRPr lang="en-US" sz="1500" dirty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Inhoudelijk</a:t>
            </a:r>
            <a:r>
              <a:rPr lang="en-US" sz="1500" dirty="0" smtClean="0"/>
              <a:t> </a:t>
            </a:r>
            <a:r>
              <a:rPr lang="en-US" sz="1500" dirty="0" err="1" smtClean="0"/>
              <a:t>kader</a:t>
            </a:r>
            <a:r>
              <a:rPr lang="en-US" sz="1500" dirty="0" smtClean="0"/>
              <a:t> </a:t>
            </a:r>
            <a:r>
              <a:rPr lang="en-US" sz="1500" dirty="0" err="1" smtClean="0"/>
              <a:t>wordt</a:t>
            </a:r>
            <a:r>
              <a:rPr lang="en-US" sz="1500" dirty="0" smtClean="0"/>
              <a:t> </a:t>
            </a:r>
            <a:r>
              <a:rPr lang="en-US" sz="1500" dirty="0" err="1" smtClean="0"/>
              <a:t>bijgesteld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endParaRPr lang="en-US" sz="1500" dirty="0"/>
          </a:p>
          <a:p>
            <a:pPr lvl="1">
              <a:buFont typeface="Wingdings" pitchFamily="2" charset="2"/>
              <a:buChar char="Ø"/>
            </a:pPr>
            <a:endParaRPr lang="en-US" sz="1500" dirty="0" smtClean="0"/>
          </a:p>
          <a:p>
            <a:pPr lvl="1">
              <a:buFont typeface="Arial" pitchFamily="34" charset="0"/>
              <a:buChar char="•"/>
            </a:pPr>
            <a:endParaRPr lang="en-US" sz="15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862563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Standaardisatie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  <a:ea typeface="+mj-ea"/>
              </a:rPr>
              <a:t> - </a:t>
            </a: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onderhande</a:t>
            </a:r>
            <a:endParaRPr lang="nl-NL" sz="4000" b="1" i="1" kern="0" dirty="0">
              <a:solidFill>
                <a:srgbClr val="E37222"/>
              </a:solidFill>
              <a:latin typeface="Calibri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3036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538790"/>
            <a:ext cx="8505944" cy="35290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nl-NL" sz="1800" dirty="0"/>
              <a:t>Voorinvullen adresgegevens en GEO-locatie m.b.v. de </a:t>
            </a:r>
            <a:r>
              <a:rPr lang="nl-NL" sz="1800" dirty="0" smtClean="0"/>
              <a:t>BAG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Ketenanalyse</a:t>
            </a:r>
            <a:r>
              <a:rPr lang="en-US" sz="1500" dirty="0" smtClean="0"/>
              <a:t> </a:t>
            </a:r>
            <a:r>
              <a:rPr lang="en-US" sz="1500" dirty="0" err="1" smtClean="0"/>
              <a:t>afgerond</a:t>
            </a:r>
            <a:endParaRPr lang="en-US" sz="1500" dirty="0" smtClean="0"/>
          </a:p>
          <a:p>
            <a:pPr>
              <a:buFont typeface="Wingdings" pitchFamily="2" charset="2"/>
              <a:buChar char="Ø"/>
            </a:pPr>
            <a:r>
              <a:rPr lang="nl-NL" sz="1800" dirty="0" smtClean="0"/>
              <a:t>Regievoering </a:t>
            </a:r>
            <a:r>
              <a:rPr lang="nl-NL" sz="1800" dirty="0"/>
              <a:t>Werk Inkomen Zorg koppelen aan </a:t>
            </a:r>
            <a:r>
              <a:rPr lang="nl-NL" sz="1800" dirty="0" err="1" smtClean="0"/>
              <a:t>midoffice</a:t>
            </a:r>
            <a:endParaRPr lang="nl-NL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Maken</a:t>
            </a:r>
            <a:r>
              <a:rPr lang="en-US" sz="1500" dirty="0" smtClean="0"/>
              <a:t> </a:t>
            </a:r>
            <a:r>
              <a:rPr lang="en-US" sz="1500" dirty="0" err="1" smtClean="0"/>
              <a:t>ketenanalyse</a:t>
            </a:r>
            <a:endParaRPr lang="nl-NL" sz="1500" dirty="0" smtClean="0"/>
          </a:p>
          <a:p>
            <a:pPr>
              <a:buFont typeface="Wingdings" pitchFamily="2" charset="2"/>
              <a:buChar char="Ø"/>
            </a:pPr>
            <a:r>
              <a:rPr lang="nl-NL" sz="1800" dirty="0" smtClean="0"/>
              <a:t>Ontsluiten </a:t>
            </a:r>
            <a:r>
              <a:rPr lang="nl-NL" sz="1800" dirty="0"/>
              <a:t>Omgevingsloket </a:t>
            </a:r>
            <a:r>
              <a:rPr lang="nl-NL" sz="1800" dirty="0" smtClean="0"/>
              <a:t>Online (WABO) </a:t>
            </a:r>
            <a:r>
              <a:rPr lang="nl-NL" sz="1800" dirty="0"/>
              <a:t>naar  </a:t>
            </a:r>
            <a:r>
              <a:rPr lang="nl-NL" sz="1800" dirty="0" err="1" smtClean="0"/>
              <a:t>midoffice</a:t>
            </a:r>
            <a:endParaRPr lang="nl-NL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Ketenanalyse</a:t>
            </a:r>
            <a:r>
              <a:rPr lang="en-US" sz="1500" dirty="0" smtClean="0"/>
              <a:t> </a:t>
            </a:r>
            <a:r>
              <a:rPr lang="en-US" sz="1500" dirty="0" err="1" smtClean="0"/>
              <a:t>afgerond</a:t>
            </a:r>
            <a:r>
              <a:rPr lang="en-US" sz="1500" dirty="0" smtClean="0"/>
              <a:t>,  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/>
              <a:t>I</a:t>
            </a:r>
            <a:r>
              <a:rPr lang="en-US" sz="1500" dirty="0" err="1" smtClean="0"/>
              <a:t>nrichten</a:t>
            </a:r>
            <a:r>
              <a:rPr lang="en-US" sz="1500" dirty="0" smtClean="0"/>
              <a:t> </a:t>
            </a:r>
            <a:r>
              <a:rPr lang="en-US" sz="1500" dirty="0" err="1" smtClean="0"/>
              <a:t>projectwerkgroep</a:t>
            </a:r>
            <a:endParaRPr lang="nl-NL" sz="1500" dirty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Zaakgericht</a:t>
            </a:r>
            <a:r>
              <a:rPr lang="en-US" sz="1800" dirty="0" smtClean="0"/>
              <a:t> </a:t>
            </a:r>
            <a:r>
              <a:rPr lang="en-US" sz="1800" dirty="0" err="1" smtClean="0"/>
              <a:t>werken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toezicht</a:t>
            </a:r>
            <a:r>
              <a:rPr lang="en-US" sz="1800" dirty="0" smtClean="0"/>
              <a:t> en </a:t>
            </a:r>
            <a:r>
              <a:rPr lang="en-US" sz="1800" dirty="0" err="1" smtClean="0"/>
              <a:t>handhaving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Ketenanalyse</a:t>
            </a:r>
            <a:r>
              <a:rPr lang="en-US" sz="1500" dirty="0" smtClean="0"/>
              <a:t> </a:t>
            </a:r>
            <a:r>
              <a:rPr lang="en-US" sz="1500" dirty="0" err="1" smtClean="0"/>
              <a:t>afronden</a:t>
            </a:r>
            <a:endParaRPr lang="en-US" sz="1500" dirty="0" smtClean="0"/>
          </a:p>
          <a:p>
            <a:pPr>
              <a:buFont typeface="Wingdings" pitchFamily="2" charset="2"/>
              <a:buChar char="Ø"/>
            </a:pPr>
            <a:r>
              <a:rPr lang="nl-NL" sz="1800" dirty="0" smtClean="0"/>
              <a:t>Gemeenschappelijke </a:t>
            </a:r>
            <a:r>
              <a:rPr lang="nl-NL" sz="1800" dirty="0"/>
              <a:t>diensten voor betalen en invorderen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Ketenanalyse</a:t>
            </a:r>
            <a:r>
              <a:rPr lang="en-US" sz="1500" dirty="0" smtClean="0"/>
              <a:t> </a:t>
            </a:r>
            <a:r>
              <a:rPr lang="en-US" sz="1500" dirty="0" err="1" smtClean="0"/>
              <a:t>afgerond</a:t>
            </a:r>
            <a:endParaRPr lang="en-US" sz="1500" dirty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Terugmelden</a:t>
            </a:r>
            <a:r>
              <a:rPr lang="en-US" sz="1800" dirty="0" smtClean="0"/>
              <a:t> op </a:t>
            </a:r>
            <a:r>
              <a:rPr lang="en-US" sz="1800" dirty="0" err="1" smtClean="0"/>
              <a:t>Basisregistraties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Ketenanalyse</a:t>
            </a:r>
            <a:r>
              <a:rPr lang="en-US" sz="1500" dirty="0" smtClean="0"/>
              <a:t> </a:t>
            </a:r>
            <a:r>
              <a:rPr lang="en-US" sz="1500" dirty="0" err="1" smtClean="0"/>
              <a:t>bijstellen</a:t>
            </a:r>
            <a:r>
              <a:rPr lang="en-US" sz="1500" dirty="0" smtClean="0"/>
              <a:t> </a:t>
            </a:r>
            <a:r>
              <a:rPr lang="en-US" sz="1500" dirty="0" err="1" smtClean="0"/>
              <a:t>nav</a:t>
            </a:r>
            <a:r>
              <a:rPr lang="en-US" sz="1500" dirty="0" smtClean="0"/>
              <a:t> </a:t>
            </a:r>
            <a:r>
              <a:rPr lang="en-US" sz="1500" dirty="0" err="1" smtClean="0"/>
              <a:t>bijstelling</a:t>
            </a:r>
            <a:r>
              <a:rPr lang="en-US" sz="1500" dirty="0" smtClean="0"/>
              <a:t> </a:t>
            </a:r>
            <a:r>
              <a:rPr lang="en-US" sz="1500" dirty="0" err="1" smtClean="0"/>
              <a:t>Digimelding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endParaRPr lang="en-US" sz="1500" dirty="0"/>
          </a:p>
          <a:p>
            <a:pPr lvl="1">
              <a:buFont typeface="Wingdings" pitchFamily="2" charset="2"/>
              <a:buChar char="Ø"/>
            </a:pPr>
            <a:endParaRPr lang="en-US" sz="1500" dirty="0" smtClean="0"/>
          </a:p>
          <a:p>
            <a:pPr lvl="1">
              <a:buFont typeface="Arial" pitchFamily="34" charset="0"/>
              <a:buChar char="•"/>
            </a:pPr>
            <a:endParaRPr lang="en-US" sz="15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862563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Standaardisatie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  <a:ea typeface="+mj-ea"/>
              </a:rPr>
              <a:t> op </a:t>
            </a: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te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  <a:ea typeface="+mj-ea"/>
              </a:rPr>
              <a:t> </a:t>
            </a: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starten</a:t>
            </a:r>
            <a:endParaRPr lang="nl-NL" sz="4000" b="1" i="1" kern="0" dirty="0">
              <a:solidFill>
                <a:srgbClr val="E37222"/>
              </a:solidFill>
              <a:latin typeface="Calibri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077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538790"/>
            <a:ext cx="8505944" cy="3529013"/>
          </a:xfrm>
        </p:spPr>
        <p:txBody>
          <a:bodyPr/>
          <a:lstStyle/>
          <a:p>
            <a:pPr marL="0" indent="0"/>
            <a:r>
              <a:rPr lang="en-US" sz="1800" dirty="0" smtClean="0"/>
              <a:t>Accent op </a:t>
            </a:r>
            <a:r>
              <a:rPr lang="en-US" sz="1800" dirty="0" err="1" smtClean="0"/>
              <a:t>kwaliteitsverhoging</a:t>
            </a:r>
            <a:r>
              <a:rPr lang="en-US" sz="1800" dirty="0" smtClean="0"/>
              <a:t> content</a:t>
            </a:r>
          </a:p>
          <a:p>
            <a:pPr marL="0" indent="0"/>
            <a:endParaRPr lang="en-US" sz="1800" dirty="0" smtClean="0"/>
          </a:p>
          <a:p>
            <a:pPr marL="0" indent="0"/>
            <a:r>
              <a:rPr lang="en-US" sz="1800" dirty="0" err="1" smtClean="0"/>
              <a:t>Nieuwe</a:t>
            </a:r>
            <a:r>
              <a:rPr lang="en-US" sz="1800" dirty="0" smtClean="0"/>
              <a:t> </a:t>
            </a:r>
            <a:r>
              <a:rPr lang="en-US" sz="1800" dirty="0" err="1" smtClean="0"/>
              <a:t>functionaliteit</a:t>
            </a:r>
            <a:r>
              <a:rPr lang="en-US" sz="1800" dirty="0" smtClean="0"/>
              <a:t>  (in </a:t>
            </a:r>
            <a:r>
              <a:rPr lang="en-US" sz="1800" dirty="0" err="1" smtClean="0"/>
              <a:t>acceptatietest</a:t>
            </a:r>
            <a:r>
              <a:rPr lang="en-US" sz="1800" dirty="0" smtClean="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Opnemen</a:t>
            </a:r>
            <a:r>
              <a:rPr lang="en-US" sz="1500" dirty="0" smtClean="0"/>
              <a:t> van test/compliancy </a:t>
            </a:r>
            <a:r>
              <a:rPr lang="en-US" sz="1500" dirty="0" err="1" smtClean="0"/>
              <a:t>rapporten</a:t>
            </a:r>
            <a:r>
              <a:rPr lang="en-US" sz="1500" dirty="0" smtClean="0"/>
              <a:t> (via links)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Ontsluiting</a:t>
            </a:r>
            <a:r>
              <a:rPr lang="en-US" sz="1500" dirty="0" smtClean="0"/>
              <a:t> content via </a:t>
            </a:r>
            <a:r>
              <a:rPr lang="en-US" sz="1500" dirty="0" err="1" smtClean="0"/>
              <a:t>webservices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Status van </a:t>
            </a:r>
            <a:r>
              <a:rPr lang="en-US" sz="1500" dirty="0" err="1" smtClean="0"/>
              <a:t>standaarden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Meting </a:t>
            </a:r>
            <a:r>
              <a:rPr lang="en-US" sz="1500" dirty="0" err="1" smtClean="0"/>
              <a:t>gebruik</a:t>
            </a:r>
            <a:endParaRPr lang="en-US" sz="1500" dirty="0" smtClean="0"/>
          </a:p>
          <a:p>
            <a:pPr>
              <a:buFont typeface="Wingdings" pitchFamily="2" charset="2"/>
              <a:buChar char="Ø"/>
            </a:pPr>
            <a:endParaRPr lang="en-US" sz="1800" dirty="0"/>
          </a:p>
          <a:p>
            <a:pPr marL="0" indent="0"/>
            <a:r>
              <a:rPr lang="en-US" sz="1800" dirty="0" err="1" smtClean="0"/>
              <a:t>Releasenote</a:t>
            </a:r>
            <a:r>
              <a:rPr lang="en-US" sz="1800" dirty="0" smtClean="0"/>
              <a:t> </a:t>
            </a:r>
            <a:r>
              <a:rPr lang="en-US" sz="1800" dirty="0" err="1" smtClean="0"/>
              <a:t>ivm</a:t>
            </a:r>
            <a:r>
              <a:rPr lang="en-US" sz="1800" dirty="0" smtClean="0"/>
              <a:t> </a:t>
            </a:r>
            <a:r>
              <a:rPr lang="en-US" sz="1800" dirty="0" err="1" smtClean="0"/>
              <a:t>aanpassing</a:t>
            </a:r>
            <a:r>
              <a:rPr lang="en-US" sz="1800" dirty="0" smtClean="0"/>
              <a:t> </a:t>
            </a:r>
            <a:r>
              <a:rPr lang="en-US" sz="1800" dirty="0" err="1" smtClean="0"/>
              <a:t>stamgegevens</a:t>
            </a:r>
            <a:r>
              <a:rPr lang="en-US" sz="1800" dirty="0" smtClean="0"/>
              <a:t> (in concept)</a:t>
            </a:r>
            <a:endParaRPr lang="en-US" sz="1800" dirty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Aanvullingen</a:t>
            </a:r>
            <a:r>
              <a:rPr lang="en-US" sz="1500" dirty="0" smtClean="0"/>
              <a:t>/</a:t>
            </a:r>
            <a:r>
              <a:rPr lang="en-US" sz="1500" dirty="0" err="1" smtClean="0"/>
              <a:t>aanpassingen</a:t>
            </a:r>
            <a:r>
              <a:rPr lang="en-US" sz="1500" dirty="0" smtClean="0"/>
              <a:t> op </a:t>
            </a:r>
            <a:r>
              <a:rPr lang="en-US" sz="1500" dirty="0" err="1" smtClean="0"/>
              <a:t>standaarden</a:t>
            </a:r>
            <a:r>
              <a:rPr lang="en-US" sz="1500" dirty="0" smtClean="0"/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Aansluiting</a:t>
            </a:r>
            <a:r>
              <a:rPr lang="en-US" sz="1500" dirty="0" smtClean="0"/>
              <a:t> op </a:t>
            </a:r>
            <a:r>
              <a:rPr lang="en-US" sz="1500" dirty="0" err="1" smtClean="0"/>
              <a:t>referentiecomponenten</a:t>
            </a:r>
            <a:r>
              <a:rPr lang="en-US" sz="1500" dirty="0" smtClean="0"/>
              <a:t> GEMMA ICT </a:t>
            </a:r>
            <a:r>
              <a:rPr lang="en-US" sz="1500" dirty="0" err="1" smtClean="0"/>
              <a:t>landschap</a:t>
            </a:r>
            <a:endParaRPr lang="en-US" sz="1500" dirty="0" smtClean="0"/>
          </a:p>
          <a:p>
            <a:pPr>
              <a:buFont typeface="Wingdings" pitchFamily="2" charset="2"/>
              <a:buChar char="Ø"/>
            </a:pPr>
            <a:endParaRPr lang="en-US" sz="1800" dirty="0"/>
          </a:p>
          <a:p>
            <a:pPr marL="0" indent="0"/>
            <a:r>
              <a:rPr lang="en-US" sz="1800" dirty="0" smtClean="0"/>
              <a:t>Requirements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doorontwikkeling</a:t>
            </a:r>
            <a:r>
              <a:rPr lang="en-US" sz="1800" dirty="0" smtClean="0"/>
              <a:t> </a:t>
            </a:r>
            <a:r>
              <a:rPr lang="en-US" sz="1800" dirty="0" err="1" smtClean="0"/>
              <a:t>naar</a:t>
            </a:r>
            <a:r>
              <a:rPr lang="en-US" sz="1800" dirty="0" smtClean="0"/>
              <a:t> V2</a:t>
            </a:r>
            <a:endParaRPr lang="nl-NL" sz="1800" dirty="0"/>
          </a:p>
          <a:p>
            <a:pPr marL="0" indent="0"/>
            <a:endParaRPr lang="en-US" sz="18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862563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Calibri"/>
                <a:ea typeface="+mj-ea"/>
              </a:rPr>
              <a:t>Softwarecatalogus</a:t>
            </a:r>
            <a:r>
              <a:rPr lang="en-US" sz="4000" b="1" i="1" kern="0" dirty="0" smtClean="0">
                <a:solidFill>
                  <a:srgbClr val="E37222"/>
                </a:solidFill>
                <a:latin typeface="Calibri"/>
                <a:ea typeface="+mj-ea"/>
              </a:rPr>
              <a:t> </a:t>
            </a:r>
            <a:endParaRPr lang="nl-NL" sz="4000" b="1" i="1" kern="0" dirty="0">
              <a:solidFill>
                <a:srgbClr val="E37222"/>
              </a:solidFill>
              <a:latin typeface="Calibri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349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Tijdelijke aanduiding voor inhoud 3" descr="shutterstock_klei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68" b="20268"/>
          <a:stretch>
            <a:fillRect/>
          </a:stretch>
        </p:blipFill>
        <p:spPr>
          <a:xfrm>
            <a:off x="827088" y="1341438"/>
            <a:ext cx="7797800" cy="3671887"/>
          </a:xfrm>
        </p:spPr>
      </p:pic>
      <p:sp>
        <p:nvSpPr>
          <p:cNvPr id="6" name="Tekstvak 5"/>
          <p:cNvSpPr txBox="1"/>
          <p:nvPr/>
        </p:nvSpPr>
        <p:spPr>
          <a:xfrm>
            <a:off x="611188" y="4625975"/>
            <a:ext cx="7345362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nl-NL" sz="4000" b="1" dirty="0">
                <a:solidFill>
                  <a:srgbClr val="E37222"/>
                </a:solidFill>
                <a:latin typeface="+mn-lt"/>
                <a:ea typeface="ＭＳ Ｐゴシック" charset="0"/>
              </a:rPr>
              <a:t>13 maart </a:t>
            </a:r>
          </a:p>
          <a:p>
            <a:pPr>
              <a:defRPr/>
            </a:pPr>
            <a:r>
              <a:rPr lang="nl-NL" sz="4000" b="1" dirty="0">
                <a:solidFill>
                  <a:srgbClr val="E37222"/>
                </a:solidFill>
                <a:latin typeface="+mn-lt"/>
                <a:ea typeface="ＭＳ Ｐゴシック" charset="0"/>
              </a:rPr>
              <a:t>NUP </a:t>
            </a:r>
            <a:r>
              <a:rPr lang="nl-NL" sz="4000" b="1" dirty="0" err="1">
                <a:solidFill>
                  <a:srgbClr val="E37222"/>
                </a:solidFill>
                <a:latin typeface="+mn-lt"/>
                <a:ea typeface="ＭＳ Ｐゴシック" charset="0"/>
              </a:rPr>
              <a:t>Alive</a:t>
            </a:r>
            <a:r>
              <a:rPr lang="nl-NL" sz="4000" b="1" dirty="0">
                <a:solidFill>
                  <a:srgbClr val="E37222"/>
                </a:solidFill>
                <a:latin typeface="+mn-lt"/>
                <a:ea typeface="ＭＳ Ｐゴシック" charset="0"/>
              </a:rPr>
              <a:t> &amp; </a:t>
            </a:r>
            <a:r>
              <a:rPr lang="nl-NL" sz="4000" b="1" dirty="0" err="1">
                <a:solidFill>
                  <a:srgbClr val="E37222"/>
                </a:solidFill>
                <a:latin typeface="+mn-lt"/>
                <a:ea typeface="ＭＳ Ｐゴシック" charset="0"/>
              </a:rPr>
              <a:t>Kicking</a:t>
            </a:r>
            <a:endParaRPr lang="nl-NL" sz="4000" b="1" dirty="0">
              <a:solidFill>
                <a:srgbClr val="E37222"/>
              </a:solidFill>
              <a:latin typeface="+mn-lt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96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O-NUP plus steunkleuren">
      <a:dk1>
        <a:srgbClr val="000000"/>
      </a:dk1>
      <a:lt1>
        <a:srgbClr val="FFFFFF"/>
      </a:lt1>
      <a:dk2>
        <a:srgbClr val="FFFFFF"/>
      </a:dk2>
      <a:lt2>
        <a:srgbClr val="009AA6"/>
      </a:lt2>
      <a:accent1>
        <a:srgbClr val="4F2D7F"/>
      </a:accent1>
      <a:accent2>
        <a:srgbClr val="E37222"/>
      </a:accent2>
      <a:accent3>
        <a:srgbClr val="D1006A"/>
      </a:accent3>
      <a:accent4>
        <a:srgbClr val="3F3F3F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peratieNUPMarjo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2D7F"/>
      </a:accent1>
      <a:accent2>
        <a:srgbClr val="E37222"/>
      </a:accent2>
      <a:accent3>
        <a:srgbClr val="D1006A"/>
      </a:accent3>
      <a:accent4>
        <a:srgbClr val="000000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4728</TotalTime>
  <Words>371</Words>
  <Application>Microsoft Office PowerPoint</Application>
  <PresentationFormat>Diavoorstelling (4:3)</PresentationFormat>
  <Paragraphs>125</Paragraphs>
  <Slides>9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1" baseType="lpstr">
      <vt:lpstr>4_Office Theme</vt:lpstr>
      <vt:lpstr>1_Office Theme</vt:lpstr>
      <vt:lpstr>Stand van zaken OperatieNUP</vt:lpstr>
      <vt:lpstr>PowerPoint-presentatie</vt:lpstr>
      <vt:lpstr>PowerPoint-presentatie</vt:lpstr>
      <vt:lpstr>Standaardisatie trajecten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Standaardisatie en leveranciersmanagement</dc:title>
  <dc:creator>Peter Klaver</dc:creator>
  <cp:lastModifiedBy>Peter Klaver</cp:lastModifiedBy>
  <cp:revision>125</cp:revision>
  <dcterms:created xsi:type="dcterms:W3CDTF">2012-11-29T13:56:24Z</dcterms:created>
  <dcterms:modified xsi:type="dcterms:W3CDTF">2013-02-07T09:31:30Z</dcterms:modified>
</cp:coreProperties>
</file>